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262" r:id="rId4"/>
    <p:sldId id="261" r:id="rId5"/>
    <p:sldId id="263" r:id="rId6"/>
    <p:sldId id="266" r:id="rId7"/>
    <p:sldId id="267" r:id="rId8"/>
    <p:sldId id="268" r:id="rId9"/>
    <p:sldId id="269" r:id="rId10"/>
    <p:sldId id="270" r:id="rId11"/>
    <p:sldId id="271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2" autoAdjust="0"/>
    <p:restoredTop sz="94660"/>
  </p:normalViewPr>
  <p:slideViewPr>
    <p:cSldViewPr>
      <p:cViewPr varScale="1">
        <p:scale>
          <a:sx n="63" d="100"/>
          <a:sy n="63" d="100"/>
        </p:scale>
        <p:origin x="1328" y="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R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/>
          <p:cNvGrpSpPr>
            <a:grpSpLocks/>
          </p:cNvGrpSpPr>
          <p:nvPr userDrawn="1"/>
        </p:nvGrpSpPr>
        <p:grpSpPr bwMode="auto">
          <a:xfrm>
            <a:off x="0" y="2133600"/>
            <a:ext cx="9144000" cy="2667000"/>
            <a:chOff x="540" y="2230"/>
            <a:chExt cx="11160" cy="2705"/>
          </a:xfrm>
        </p:grpSpPr>
        <p:sp>
          <p:nvSpPr>
            <p:cNvPr id="8" name="Freeform 3"/>
            <p:cNvSpPr>
              <a:spLocks/>
            </p:cNvSpPr>
            <p:nvPr/>
          </p:nvSpPr>
          <p:spPr bwMode="auto">
            <a:xfrm>
              <a:off x="540" y="2230"/>
              <a:ext cx="11160" cy="2705"/>
            </a:xfrm>
            <a:custGeom>
              <a:avLst/>
              <a:gdLst/>
              <a:ahLst/>
              <a:cxnLst>
                <a:cxn ang="0">
                  <a:pos x="0" y="2705"/>
                </a:cxn>
                <a:cxn ang="0">
                  <a:pos x="11160" y="2705"/>
                </a:cxn>
                <a:cxn ang="0">
                  <a:pos x="11160" y="0"/>
                </a:cxn>
                <a:cxn ang="0">
                  <a:pos x="0" y="0"/>
                </a:cxn>
                <a:cxn ang="0">
                  <a:pos x="0" y="2705"/>
                </a:cxn>
              </a:cxnLst>
              <a:rect l="0" t="0" r="r" b="b"/>
              <a:pathLst>
                <a:path w="11160" h="2705">
                  <a:moveTo>
                    <a:pt x="0" y="2705"/>
                  </a:moveTo>
                  <a:lnTo>
                    <a:pt x="11160" y="2705"/>
                  </a:lnTo>
                  <a:lnTo>
                    <a:pt x="11160" y="0"/>
                  </a:lnTo>
                  <a:lnTo>
                    <a:pt x="0" y="0"/>
                  </a:lnTo>
                  <a:lnTo>
                    <a:pt x="0" y="2705"/>
                  </a:lnTo>
                  <a:close/>
                </a:path>
              </a:pathLst>
            </a:custGeom>
            <a:solidFill>
              <a:srgbClr val="BB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4"/>
          <p:cNvGrpSpPr>
            <a:grpSpLocks/>
          </p:cNvGrpSpPr>
          <p:nvPr userDrawn="1"/>
        </p:nvGrpSpPr>
        <p:grpSpPr bwMode="auto">
          <a:xfrm>
            <a:off x="0" y="4876800"/>
            <a:ext cx="9144000" cy="1295400"/>
            <a:chOff x="540" y="5035"/>
            <a:chExt cx="11160" cy="9725"/>
          </a:xfrm>
        </p:grpSpPr>
        <p:sp>
          <p:nvSpPr>
            <p:cNvPr id="10" name="Freeform 5"/>
            <p:cNvSpPr>
              <a:spLocks/>
            </p:cNvSpPr>
            <p:nvPr/>
          </p:nvSpPr>
          <p:spPr bwMode="auto">
            <a:xfrm>
              <a:off x="540" y="5035"/>
              <a:ext cx="11160" cy="9725"/>
            </a:xfrm>
            <a:custGeom>
              <a:avLst/>
              <a:gdLst/>
              <a:ahLst/>
              <a:cxnLst>
                <a:cxn ang="0">
                  <a:pos x="0" y="9725"/>
                </a:cxn>
                <a:cxn ang="0">
                  <a:pos x="11160" y="9725"/>
                </a:cxn>
                <a:cxn ang="0">
                  <a:pos x="11160" y="0"/>
                </a:cxn>
                <a:cxn ang="0">
                  <a:pos x="0" y="0"/>
                </a:cxn>
                <a:cxn ang="0">
                  <a:pos x="0" y="9725"/>
                </a:cxn>
              </a:cxnLst>
              <a:rect l="0" t="0" r="r" b="b"/>
              <a:pathLst>
                <a:path w="11160" h="9725">
                  <a:moveTo>
                    <a:pt x="0" y="9725"/>
                  </a:moveTo>
                  <a:lnTo>
                    <a:pt x="11160" y="9725"/>
                  </a:lnTo>
                  <a:lnTo>
                    <a:pt x="11160" y="0"/>
                  </a:lnTo>
                  <a:lnTo>
                    <a:pt x="0" y="0"/>
                  </a:lnTo>
                  <a:lnTo>
                    <a:pt x="0" y="9725"/>
                  </a:lnTo>
                  <a:close/>
                </a:path>
              </a:pathLst>
            </a:custGeom>
            <a:solidFill>
              <a:srgbClr val="E3E5E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1" name="Picture 10" descr="C:\Users\Holly Work\Downloads\College of Engineering Logos - NEW\College of Engineering Logos - NEW\Engineering-Horiz\Engineering-Horiz-RGBHEX\OSU-Engineering-Horiz-RGBHEX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1441" y="838200"/>
            <a:ext cx="634111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 userDrawn="1"/>
        </p:nvSpPr>
        <p:spPr>
          <a:xfrm>
            <a:off x="4419600" y="6400800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BB0000"/>
                </a:solidFill>
                <a:latin typeface="Arial" pitchFamily="34" charset="0"/>
                <a:cs typeface="Arial" pitchFamily="34" charset="0"/>
              </a:rPr>
              <a:t>CENTER</a:t>
            </a:r>
            <a:r>
              <a:rPr lang="en-US" baseline="0" dirty="0">
                <a:solidFill>
                  <a:srgbClr val="BB0000"/>
                </a:solidFill>
                <a:latin typeface="Arial" pitchFamily="34" charset="0"/>
                <a:cs typeface="Arial" pitchFamily="34" charset="0"/>
              </a:rPr>
              <a:t> FOR AUTOMOTIVE RESEARCH</a:t>
            </a:r>
            <a:endParaRPr lang="en-US" dirty="0">
              <a:solidFill>
                <a:srgbClr val="BB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438400"/>
            <a:ext cx="7772400" cy="1470025"/>
          </a:xfrm>
        </p:spPr>
        <p:txBody>
          <a:bodyPr>
            <a:normAutofit/>
          </a:bodyPr>
          <a:lstStyle>
            <a:lvl1pPr>
              <a:defRPr sz="4800" b="1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cap="all" baseline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657600"/>
            <a:ext cx="6400800" cy="609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 If Needed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029200"/>
            <a:ext cx="7924800" cy="533400"/>
          </a:xfrm>
        </p:spPr>
        <p:txBody>
          <a:bodyPr/>
          <a:lstStyle>
            <a:lvl1pPr algn="ctr">
              <a:buNone/>
              <a:defRPr cap="none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Presenter’s Name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685800" y="5562600"/>
            <a:ext cx="7924800" cy="533400"/>
          </a:xfrm>
        </p:spPr>
        <p:txBody>
          <a:bodyPr/>
          <a:lstStyle>
            <a:lvl1pPr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Presenter’s Title</a:t>
            </a:r>
          </a:p>
        </p:txBody>
      </p:sp>
      <p:sp>
        <p:nvSpPr>
          <p:cNvPr id="13" name="Footer Placeholder 4"/>
          <p:cNvSpPr txBox="1">
            <a:spLocks/>
          </p:cNvSpPr>
          <p:nvPr userDrawn="1"/>
        </p:nvSpPr>
        <p:spPr>
          <a:xfrm>
            <a:off x="0" y="6324600"/>
            <a:ext cx="3962400" cy="476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600" dirty="0">
                <a:solidFill>
                  <a:schemeClr val="tx1"/>
                </a:solidFill>
              </a:rPr>
              <a:t>Control and Intelligent Transportation Research Lab </a:t>
            </a:r>
            <a:endParaRPr lang="tr-TR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6AD1C-33C2-433A-BE95-98680D621F31}" type="datetimeFigureOut">
              <a:rPr lang="en-US" smtClean="0"/>
              <a:pPr/>
              <a:t>5/31/2020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58369-B765-4A54-B77E-9C9235028B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RConten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181600" cy="4525963"/>
          </a:xfrm>
        </p:spPr>
        <p:txBody>
          <a:bodyPr>
            <a:normAutofit/>
          </a:bodyPr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4419600" y="6400800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BB0000"/>
                </a:solidFill>
                <a:latin typeface="Arial" pitchFamily="34" charset="0"/>
                <a:cs typeface="Arial" pitchFamily="34" charset="0"/>
              </a:rPr>
              <a:t>CENTER</a:t>
            </a:r>
            <a:r>
              <a:rPr lang="en-US" baseline="0" dirty="0">
                <a:solidFill>
                  <a:srgbClr val="BB0000"/>
                </a:solidFill>
                <a:latin typeface="Arial" pitchFamily="34" charset="0"/>
                <a:cs typeface="Arial" pitchFamily="34" charset="0"/>
              </a:rPr>
              <a:t> FOR AUTOMOTIVE RESEARCH</a:t>
            </a:r>
            <a:endParaRPr lang="en-US" dirty="0">
              <a:solidFill>
                <a:srgbClr val="BB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Flowchart: Document 10"/>
          <p:cNvSpPr/>
          <p:nvPr userDrawn="1"/>
        </p:nvSpPr>
        <p:spPr>
          <a:xfrm>
            <a:off x="0" y="0"/>
            <a:ext cx="9144000" cy="1066800"/>
          </a:xfrm>
          <a:prstGeom prst="flowChartDocument">
            <a:avLst/>
          </a:prstGeom>
          <a:solidFill>
            <a:srgbClr val="BB0000"/>
          </a:solidFill>
          <a:ln>
            <a:solidFill>
              <a:srgbClr val="B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4" descr="C:\Users\Holly Work\Pictures\Logos\COELogos-NEW\College of Engineering Logos - NEW\Engineering-Horiz\Engineering-Horiz-RGBHEX\OSU-Engineering-K-Horiz-RGBHEX whit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28600"/>
            <a:ext cx="3429000" cy="491320"/>
          </a:xfrm>
          <a:prstGeom prst="rect">
            <a:avLst/>
          </a:prstGeom>
          <a:noFill/>
        </p:spPr>
      </p:pic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953000" y="990600"/>
            <a:ext cx="4114800" cy="685800"/>
          </a:xfrm>
        </p:spPr>
        <p:txBody>
          <a:bodyPr>
            <a:noAutofit/>
          </a:bodyPr>
          <a:lstStyle>
            <a:lvl1pPr algn="r">
              <a:buNone/>
              <a:defRPr sz="2400" b="1" cap="all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Slide title goes here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457200" y="6324600"/>
            <a:ext cx="381000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/>
            <a:fld id="{8AD8EDDC-6DD0-4AB0-9E51-D5FD9A1BAA26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6172200" y="1600200"/>
            <a:ext cx="2514600" cy="2209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4"/>
          </p:nvPr>
        </p:nvSpPr>
        <p:spPr>
          <a:xfrm>
            <a:off x="6172200" y="3962400"/>
            <a:ext cx="2514600" cy="22098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2" name="Footer Placeholder 4"/>
          <p:cNvSpPr txBox="1">
            <a:spLocks/>
          </p:cNvSpPr>
          <p:nvPr userDrawn="1"/>
        </p:nvSpPr>
        <p:spPr>
          <a:xfrm>
            <a:off x="0" y="6324600"/>
            <a:ext cx="3962400" cy="476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600" dirty="0">
                <a:solidFill>
                  <a:schemeClr val="tx1"/>
                </a:solidFill>
              </a:rPr>
              <a:t>Control and Intelligent Transportation Research Lab </a:t>
            </a:r>
            <a:endParaRPr lang="tr-TR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RSectionHeader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BB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5029200"/>
            <a:ext cx="8229600" cy="1143000"/>
          </a:xfrm>
        </p:spPr>
        <p:txBody>
          <a:bodyPr/>
          <a:lstStyle>
            <a:lvl1pPr>
              <a:defRPr b="1" cap="all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>
            <a:off x="0" y="6324600"/>
            <a:ext cx="3962400" cy="476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600" dirty="0">
                <a:solidFill>
                  <a:schemeClr val="tx1"/>
                </a:solidFill>
              </a:rPr>
              <a:t>Control and Intelligent Transportation Research Lab </a:t>
            </a:r>
            <a:endParaRPr lang="tr-TR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ARTwoConten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Document 7"/>
          <p:cNvSpPr/>
          <p:nvPr userDrawn="1"/>
        </p:nvSpPr>
        <p:spPr>
          <a:xfrm>
            <a:off x="0" y="0"/>
            <a:ext cx="9144000" cy="1066800"/>
          </a:xfrm>
          <a:prstGeom prst="flowChartDocument">
            <a:avLst/>
          </a:prstGeom>
          <a:solidFill>
            <a:srgbClr val="BB0000"/>
          </a:solidFill>
          <a:ln>
            <a:solidFill>
              <a:srgbClr val="B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4" descr="C:\Users\Holly Work\Pictures\Logos\COELogos-NEW\College of Engineering Logos - NEW\Engineering-Horiz\Engineering-Horiz-RGBHEX\OSU-Engineering-K-Horiz-RGBHEX whit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28600"/>
            <a:ext cx="3429000" cy="49132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90600"/>
            <a:ext cx="8229600" cy="685800"/>
          </a:xfrm>
        </p:spPr>
        <p:txBody>
          <a:bodyPr>
            <a:normAutofit/>
          </a:bodyPr>
          <a:lstStyle>
            <a:lvl1pPr>
              <a:defRPr sz="2400" b="1" cap="all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57200" y="6248400"/>
            <a:ext cx="457200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7F58369-B765-4A54-B77E-9C9235028B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4419600" y="6400800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BB0000"/>
                </a:solidFill>
                <a:latin typeface="Arial" pitchFamily="34" charset="0"/>
                <a:cs typeface="Arial" pitchFamily="34" charset="0"/>
              </a:rPr>
              <a:t>CENTER</a:t>
            </a:r>
            <a:r>
              <a:rPr lang="en-US" baseline="0" dirty="0">
                <a:solidFill>
                  <a:srgbClr val="BB0000"/>
                </a:solidFill>
                <a:latin typeface="Arial" pitchFamily="34" charset="0"/>
                <a:cs typeface="Arial" pitchFamily="34" charset="0"/>
              </a:rPr>
              <a:t> FOR AUTOMOTIVE RESEARCH</a:t>
            </a:r>
            <a:endParaRPr lang="en-US" dirty="0">
              <a:solidFill>
                <a:srgbClr val="BB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0" y="6324600"/>
            <a:ext cx="3962400" cy="476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600" dirty="0">
                <a:solidFill>
                  <a:schemeClr val="tx1"/>
                </a:solidFill>
              </a:rPr>
              <a:t>Control and Intelligent Transportation Research Lab </a:t>
            </a:r>
            <a:endParaRPr lang="tr-TR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ARComparison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/>
          <p:cNvSpPr/>
          <p:nvPr userDrawn="1"/>
        </p:nvSpPr>
        <p:spPr>
          <a:xfrm>
            <a:off x="0" y="0"/>
            <a:ext cx="9144000" cy="1066800"/>
          </a:xfrm>
          <a:prstGeom prst="flowChartDocument">
            <a:avLst/>
          </a:prstGeom>
          <a:solidFill>
            <a:srgbClr val="BB0000"/>
          </a:solidFill>
          <a:ln>
            <a:solidFill>
              <a:srgbClr val="B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4" descr="C:\Users\Holly Work\Pictures\Logos\COELogos-NEW\College of Engineering Logos - NEW\Engineering-Horiz\Engineering-Horiz-RGBHEX\OSU-Engineering-K-Horiz-RGBHEX whit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28600"/>
            <a:ext cx="3429000" cy="49132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 userDrawn="1"/>
        </p:nvSpPr>
        <p:spPr>
          <a:xfrm>
            <a:off x="4419600" y="6400800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BB0000"/>
                </a:solidFill>
                <a:latin typeface="Arial" pitchFamily="34" charset="0"/>
                <a:cs typeface="Arial" pitchFamily="34" charset="0"/>
              </a:rPr>
              <a:t>CENTER</a:t>
            </a:r>
            <a:r>
              <a:rPr lang="en-US" baseline="0" dirty="0">
                <a:solidFill>
                  <a:srgbClr val="BB0000"/>
                </a:solidFill>
                <a:latin typeface="Arial" pitchFamily="34" charset="0"/>
                <a:cs typeface="Arial" pitchFamily="34" charset="0"/>
              </a:rPr>
              <a:t> FOR AUTOMOTIVE RESEARCH</a:t>
            </a:r>
            <a:endParaRPr lang="en-US" dirty="0">
              <a:solidFill>
                <a:srgbClr val="BB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096962"/>
            <a:ext cx="8229600" cy="427038"/>
          </a:xfrm>
        </p:spPr>
        <p:txBody>
          <a:bodyPr>
            <a:noAutofit/>
          </a:bodyPr>
          <a:lstStyle>
            <a:lvl1pPr>
              <a:defRPr sz="2400" b="1" cap="all" baseline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304800" y="6248400"/>
            <a:ext cx="381000" cy="365125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7F58369-B765-4A54-B77E-9C9235028B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/>
          <p:cNvSpPr txBox="1">
            <a:spLocks/>
          </p:cNvSpPr>
          <p:nvPr userDrawn="1"/>
        </p:nvSpPr>
        <p:spPr>
          <a:xfrm>
            <a:off x="0" y="6324600"/>
            <a:ext cx="3962400" cy="476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600" dirty="0">
                <a:solidFill>
                  <a:schemeClr val="tx1"/>
                </a:solidFill>
              </a:rPr>
              <a:t>Control and Intelligent Transportation Research Lab </a:t>
            </a:r>
            <a:endParaRPr lang="tr-TR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RQuot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 hasCustomPrompt="1"/>
          </p:nvPr>
        </p:nvSpPr>
        <p:spPr>
          <a:xfrm>
            <a:off x="1219200" y="1371600"/>
            <a:ext cx="6781800" cy="3657600"/>
          </a:xfrm>
        </p:spPr>
        <p:txBody>
          <a:bodyPr>
            <a:normAutofit/>
          </a:bodyPr>
          <a:lstStyle>
            <a:lvl1pPr algn="ctr">
              <a:buNone/>
              <a:defRPr sz="6600" cap="none" baseline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“Notable quotes go right here, yes right here.”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800600" y="4648200"/>
            <a:ext cx="3200400" cy="609600"/>
          </a:xfrm>
        </p:spPr>
        <p:txBody>
          <a:bodyPr>
            <a:normAutofit/>
          </a:bodyPr>
          <a:lstStyle>
            <a:lvl1pPr>
              <a:buNone/>
              <a:defRPr sz="2800">
                <a:solidFill>
                  <a:srgbClr val="BB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-First &amp; Last Name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800600" y="5105400"/>
            <a:ext cx="3200400" cy="457200"/>
          </a:xfrm>
        </p:spPr>
        <p:txBody>
          <a:bodyPr>
            <a:noAutofit/>
          </a:bodyPr>
          <a:lstStyle>
            <a:lvl1pPr>
              <a:buNone/>
              <a:defRPr sz="240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Optional Title</a:t>
            </a:r>
          </a:p>
        </p:txBody>
      </p:sp>
      <p:sp>
        <p:nvSpPr>
          <p:cNvPr id="13" name="Flowchart: Document 12"/>
          <p:cNvSpPr/>
          <p:nvPr userDrawn="1"/>
        </p:nvSpPr>
        <p:spPr>
          <a:xfrm>
            <a:off x="0" y="0"/>
            <a:ext cx="9144000" cy="1066800"/>
          </a:xfrm>
          <a:prstGeom prst="flowChartDocument">
            <a:avLst/>
          </a:prstGeom>
          <a:solidFill>
            <a:srgbClr val="BB0000"/>
          </a:solidFill>
          <a:ln>
            <a:solidFill>
              <a:srgbClr val="B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 descr="C:\Users\Holly Work\Pictures\Logos\COELogos-NEW\College of Engineering Logos - NEW\Engineering-Horiz\Engineering-Horiz-RGBHEX\OSU-Engineering-K-Horiz-RGBHEX whit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28600"/>
            <a:ext cx="3429000" cy="491320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 userDrawn="1"/>
        </p:nvSpPr>
        <p:spPr>
          <a:xfrm>
            <a:off x="4419600" y="6400800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BB0000"/>
                </a:solidFill>
                <a:latin typeface="Arial" pitchFamily="34" charset="0"/>
                <a:cs typeface="Arial" pitchFamily="34" charset="0"/>
              </a:rPr>
              <a:t>CENTER</a:t>
            </a:r>
            <a:r>
              <a:rPr lang="en-US" baseline="0" dirty="0">
                <a:solidFill>
                  <a:srgbClr val="BB0000"/>
                </a:solidFill>
                <a:latin typeface="Arial" pitchFamily="34" charset="0"/>
                <a:cs typeface="Arial" pitchFamily="34" charset="0"/>
              </a:rPr>
              <a:t> FOR AUTOMOTIVE RESEARCH</a:t>
            </a:r>
            <a:endParaRPr lang="en-US" dirty="0">
              <a:solidFill>
                <a:srgbClr val="BB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0" y="6324600"/>
            <a:ext cx="3962400" cy="476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600" dirty="0">
                <a:solidFill>
                  <a:schemeClr val="tx1"/>
                </a:solidFill>
              </a:rPr>
              <a:t>Control and Intelligent Transportation Research Lab </a:t>
            </a:r>
            <a:endParaRPr lang="tr-TR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RContentWithCaption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Document 7"/>
          <p:cNvSpPr/>
          <p:nvPr userDrawn="1"/>
        </p:nvSpPr>
        <p:spPr>
          <a:xfrm>
            <a:off x="0" y="0"/>
            <a:ext cx="9144000" cy="1066800"/>
          </a:xfrm>
          <a:prstGeom prst="flowChartDocument">
            <a:avLst/>
          </a:prstGeom>
          <a:solidFill>
            <a:srgbClr val="BB0000"/>
          </a:solidFill>
          <a:ln>
            <a:solidFill>
              <a:srgbClr val="B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4" descr="C:\Users\Holly Work\Pictures\Logos\COELogos-NEW\College of Engineering Logos - NEW\Engineering-Horiz\Engineering-Horiz-RGBHEX\OSU-Engineering-K-Horiz-RGBHEX whit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28600"/>
            <a:ext cx="3429000" cy="49132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 userDrawn="1"/>
        </p:nvSpPr>
        <p:spPr>
          <a:xfrm>
            <a:off x="4419600" y="6400800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BB0000"/>
                </a:solidFill>
                <a:latin typeface="Arial" pitchFamily="34" charset="0"/>
                <a:cs typeface="Arial" pitchFamily="34" charset="0"/>
              </a:rPr>
              <a:t>CENTER</a:t>
            </a:r>
            <a:r>
              <a:rPr lang="en-US" baseline="0" dirty="0">
                <a:solidFill>
                  <a:srgbClr val="BB0000"/>
                </a:solidFill>
                <a:latin typeface="Arial" pitchFamily="34" charset="0"/>
                <a:cs typeface="Arial" pitchFamily="34" charset="0"/>
              </a:rPr>
              <a:t> FOR AUTOMOTIVE RESEARCH</a:t>
            </a:r>
            <a:endParaRPr lang="en-US" dirty="0">
              <a:solidFill>
                <a:srgbClr val="BB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38800" y="990600"/>
            <a:ext cx="3313113" cy="476250"/>
          </a:xfrm>
        </p:spPr>
        <p:txBody>
          <a:bodyPr anchor="b"/>
          <a:lstStyle>
            <a:lvl1pPr algn="r">
              <a:defRPr sz="2000" b="1" cap="all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5259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28600" y="6324600"/>
            <a:ext cx="381000" cy="365125"/>
          </a:xfrm>
        </p:spPr>
        <p:txBody>
          <a:bodyPr/>
          <a:lstStyle>
            <a:lvl1pPr algn="l">
              <a:defRPr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7F58369-B765-4A54-B77E-9C9235028B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228600" y="1600200"/>
            <a:ext cx="3048000" cy="20574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228600" y="3810000"/>
            <a:ext cx="3048000" cy="2362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0" y="6324600"/>
            <a:ext cx="3962400" cy="476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600" dirty="0">
                <a:solidFill>
                  <a:schemeClr val="tx1"/>
                </a:solidFill>
              </a:rPr>
              <a:t>Control and Intelligent Transportation Research Lab </a:t>
            </a:r>
            <a:endParaRPr lang="tr-TR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R3Photos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Document 7"/>
          <p:cNvSpPr/>
          <p:nvPr userDrawn="1"/>
        </p:nvSpPr>
        <p:spPr>
          <a:xfrm>
            <a:off x="0" y="0"/>
            <a:ext cx="9144000" cy="1066800"/>
          </a:xfrm>
          <a:prstGeom prst="flowChartDocument">
            <a:avLst/>
          </a:prstGeom>
          <a:solidFill>
            <a:srgbClr val="BB0000"/>
          </a:solidFill>
          <a:ln>
            <a:solidFill>
              <a:srgbClr val="B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4" descr="C:\Users\Holly Work\Pictures\Logos\COELogos-NEW\College of Engineering Logos - NEW\Engineering-Horiz\Engineering-Horiz-RGBHEX\OSU-Engineering-K-Horiz-RGBHEX white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28600"/>
            <a:ext cx="3429000" cy="49132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 userDrawn="1"/>
        </p:nvSpPr>
        <p:spPr>
          <a:xfrm>
            <a:off x="4419600" y="6400800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BB0000"/>
                </a:solidFill>
                <a:latin typeface="Arial" pitchFamily="34" charset="0"/>
                <a:cs typeface="Arial" pitchFamily="34" charset="0"/>
              </a:rPr>
              <a:t>CENTER</a:t>
            </a:r>
            <a:r>
              <a:rPr lang="en-US" baseline="0" dirty="0">
                <a:solidFill>
                  <a:srgbClr val="BB0000"/>
                </a:solidFill>
                <a:latin typeface="Arial" pitchFamily="34" charset="0"/>
                <a:cs typeface="Arial" pitchFamily="34" charset="0"/>
              </a:rPr>
              <a:t> FOR AUTOMOTIVE RESEARCH</a:t>
            </a:r>
            <a:endParaRPr lang="en-US" dirty="0">
              <a:solidFill>
                <a:srgbClr val="BB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38800" y="990600"/>
            <a:ext cx="3313113" cy="476250"/>
          </a:xfrm>
        </p:spPr>
        <p:txBody>
          <a:bodyPr anchor="b"/>
          <a:lstStyle>
            <a:lvl1pPr algn="r">
              <a:defRPr sz="2000" b="1" cap="all" baseline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4343400" cy="2133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28600" y="6324600"/>
            <a:ext cx="457200" cy="365125"/>
          </a:xfrm>
        </p:spPr>
        <p:txBody>
          <a:bodyPr/>
          <a:lstStyle>
            <a:lvl1pPr algn="l">
              <a:defRPr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7F58369-B765-4A54-B77E-9C9235028B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381000" y="4114800"/>
            <a:ext cx="2667000" cy="20574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3276600" y="4114800"/>
            <a:ext cx="2667000" cy="20574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6"/>
          </p:nvPr>
        </p:nvSpPr>
        <p:spPr>
          <a:xfrm>
            <a:off x="6172200" y="4114800"/>
            <a:ext cx="2667000" cy="20574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Footer Placeholder 4"/>
          <p:cNvSpPr txBox="1">
            <a:spLocks/>
          </p:cNvSpPr>
          <p:nvPr userDrawn="1"/>
        </p:nvSpPr>
        <p:spPr>
          <a:xfrm>
            <a:off x="0" y="6324600"/>
            <a:ext cx="3962400" cy="476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600" dirty="0">
                <a:solidFill>
                  <a:schemeClr val="tx1"/>
                </a:solidFill>
              </a:rPr>
              <a:t>Control and Intelligent Transportation Research Lab </a:t>
            </a:r>
            <a:endParaRPr lang="tr-TR" sz="1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RContact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Holly Work\Pictures\Events\120322_TourPresidentObama3\P032212PS-0503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37579"/>
            <a:ext cx="9144000" cy="6096621"/>
          </a:xfrm>
          <a:prstGeom prst="rect">
            <a:avLst/>
          </a:prstGeom>
          <a:noFill/>
        </p:spPr>
      </p:pic>
      <p:sp>
        <p:nvSpPr>
          <p:cNvPr id="21" name="Rectangle 20"/>
          <p:cNvSpPr/>
          <p:nvPr userDrawn="1"/>
        </p:nvSpPr>
        <p:spPr>
          <a:xfrm>
            <a:off x="228600" y="3962400"/>
            <a:ext cx="4114800" cy="2438400"/>
          </a:xfrm>
          <a:prstGeom prst="rect">
            <a:avLst/>
          </a:prstGeom>
          <a:solidFill>
            <a:schemeClr val="bg1"/>
          </a:solidFill>
          <a:ln w="57150">
            <a:solidFill>
              <a:srgbClr val="B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lowchart: Document 23"/>
          <p:cNvSpPr/>
          <p:nvPr userDrawn="1"/>
        </p:nvSpPr>
        <p:spPr>
          <a:xfrm>
            <a:off x="0" y="0"/>
            <a:ext cx="9144000" cy="1066800"/>
          </a:xfrm>
          <a:prstGeom prst="flowChartDocument">
            <a:avLst/>
          </a:prstGeom>
          <a:solidFill>
            <a:srgbClr val="BB0000"/>
          </a:solidFill>
          <a:ln>
            <a:solidFill>
              <a:srgbClr val="B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4" descr="C:\Users\Holly Work\Pictures\Logos\COELogos-NEW\College of Engineering Logos - NEW\Engineering-Horiz\Engineering-Horiz-RGBHEX\OSU-Engineering-K-Horiz-RGBHEX white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28600"/>
            <a:ext cx="3429000" cy="49132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 userDrawn="1"/>
        </p:nvSpPr>
        <p:spPr>
          <a:xfrm>
            <a:off x="457200" y="41910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itchFamily="34" charset="0"/>
                <a:cs typeface="Arial" pitchFamily="34" charset="0"/>
              </a:rPr>
              <a:t>Contact: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4572000"/>
            <a:ext cx="3276600" cy="381000"/>
          </a:xfrm>
        </p:spPr>
        <p:txBody>
          <a:bodyPr>
            <a:normAutofit/>
          </a:bodyPr>
          <a:lstStyle>
            <a:lvl1pPr>
              <a:buNone/>
              <a:defRPr sz="200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First &amp; Last Name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4953000"/>
            <a:ext cx="3276600" cy="381000"/>
          </a:xfrm>
        </p:spPr>
        <p:txBody>
          <a:bodyPr>
            <a:noAutofit/>
          </a:bodyPr>
          <a:lstStyle>
            <a:lvl1pPr>
              <a:buNone/>
              <a:defRPr sz="200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Optional Title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609600" y="5334000"/>
            <a:ext cx="3276600" cy="381000"/>
          </a:xfrm>
        </p:spPr>
        <p:txBody>
          <a:bodyPr/>
          <a:lstStyle>
            <a:lvl1pPr>
              <a:buNone/>
              <a:defRPr sz="200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Email address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" y="5715000"/>
            <a:ext cx="3276600" cy="381000"/>
          </a:xfrm>
        </p:spPr>
        <p:txBody>
          <a:bodyPr/>
          <a:lstStyle>
            <a:lvl1pPr>
              <a:buNone/>
              <a:defRPr sz="200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Phone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419600" y="6400800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BB0000"/>
                </a:solidFill>
                <a:latin typeface="Arial" pitchFamily="34" charset="0"/>
                <a:cs typeface="Arial" pitchFamily="34" charset="0"/>
              </a:rPr>
              <a:t>CENTER</a:t>
            </a:r>
            <a:r>
              <a:rPr lang="en-US" baseline="0" dirty="0">
                <a:solidFill>
                  <a:srgbClr val="BB0000"/>
                </a:solidFill>
                <a:latin typeface="Arial" pitchFamily="34" charset="0"/>
                <a:cs typeface="Arial" pitchFamily="34" charset="0"/>
              </a:rPr>
              <a:t> FOR AUTOMOTIVE RESEARCH</a:t>
            </a:r>
            <a:endParaRPr lang="en-US" dirty="0">
              <a:solidFill>
                <a:srgbClr val="BB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Footer Placeholder 4"/>
          <p:cNvSpPr txBox="1">
            <a:spLocks/>
          </p:cNvSpPr>
          <p:nvPr userDrawn="1"/>
        </p:nvSpPr>
        <p:spPr>
          <a:xfrm>
            <a:off x="0" y="6381750"/>
            <a:ext cx="3962400" cy="4762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600" dirty="0">
                <a:solidFill>
                  <a:schemeClr val="bg1"/>
                </a:solidFill>
              </a:rPr>
              <a:t>Control and Intelligent Transportation Research Lab </a:t>
            </a:r>
            <a:endParaRPr lang="tr-TR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6AD1C-33C2-433A-BE95-98680D621F31}" type="datetimeFigureOut">
              <a:rPr lang="en-US" smtClean="0"/>
              <a:pPr/>
              <a:t>5/31/2020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58369-B765-4A54-B77E-9C9235028B6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71" r:id="rId8"/>
    <p:sldLayoutId id="2147483654" r:id="rId9"/>
    <p:sldLayoutId id="2147483657" r:id="rId10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Lane Departure Warning system DEVELOPMENT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71600" y="4137025"/>
            <a:ext cx="6400800" cy="609600"/>
          </a:xfrm>
        </p:spPr>
        <p:txBody>
          <a:bodyPr/>
          <a:lstStyle/>
          <a:p>
            <a:r>
              <a:rPr lang="en-US" dirty="0"/>
              <a:t>October 23 Meeting Slides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62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848600" cy="452596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/>
                <a:ea typeface="ＭＳ Ｐゴシック" pitchFamily="34" charset="-128"/>
                <a:cs typeface="Times New Roman"/>
              </a:rPr>
              <a:t>Model calculates the turning radius based on the turning angle of the steering wheel and length of the vehicle.</a:t>
            </a:r>
          </a:p>
          <a:p>
            <a:r>
              <a:rPr lang="en-US" sz="2400" dirty="0">
                <a:latin typeface="Times New Roman"/>
                <a:ea typeface="ＭＳ Ｐゴシック" pitchFamily="34" charset="-128"/>
                <a:cs typeface="Times New Roman"/>
              </a:rPr>
              <a:t>Turning Radius, Yaw Error, and Speed are then used to predict the vehicle’s position in the lane one second in the future.</a:t>
            </a:r>
            <a:endParaRPr lang="en-US" dirty="0">
              <a:latin typeface="Times New Roman"/>
              <a:ea typeface="ＭＳ Ｐゴシック" pitchFamily="34" charset="-128"/>
              <a:cs typeface="Times New Roman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Curve Prediction</a:t>
            </a:r>
          </a:p>
        </p:txBody>
      </p:sp>
      <p:sp>
        <p:nvSpPr>
          <p:cNvPr id="5" name="AutoShape 4" descr="Displaying lka-skidpad3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isplaying lka-skidpad3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521980" y="215229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57819" y="5964861"/>
            <a:ext cx="2228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/>
                <a:ea typeface="ＭＳ Ｐゴシック" pitchFamily="34" charset="-128"/>
                <a:cs typeface="Times New Roman"/>
              </a:rPr>
              <a:t>Turning Geometry [6]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48159" y="3310969"/>
            <a:ext cx="4047683" cy="255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46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 Placeholder 2"/>
          <p:cNvSpPr>
            <a:spLocks noGrp="1"/>
          </p:cNvSpPr>
          <p:nvPr>
            <p:ph idx="1"/>
          </p:nvPr>
        </p:nvSpPr>
        <p:spPr>
          <a:xfrm>
            <a:off x="460375" y="1265237"/>
            <a:ext cx="6781800" cy="504031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/>
                <a:ea typeface="ＭＳ Ｐゴシック" pitchFamily="34" charset="-128"/>
                <a:cs typeface="Times New Roman"/>
              </a:rPr>
              <a:t>All three models suppress lane departure warnings under the following conditions:</a:t>
            </a:r>
          </a:p>
          <a:p>
            <a:pPr lvl="1"/>
            <a:r>
              <a:rPr lang="en-US" dirty="0">
                <a:latin typeface="Times New Roman"/>
                <a:ea typeface="ＭＳ Ｐゴシック" pitchFamily="34" charset="-128"/>
                <a:cs typeface="Times New Roman"/>
              </a:rPr>
              <a:t>Speed &lt; 15.7 m/s (~35mph)</a:t>
            </a:r>
          </a:p>
          <a:p>
            <a:pPr lvl="1"/>
            <a:r>
              <a:rPr lang="en-US" dirty="0">
                <a:latin typeface="Times New Roman"/>
                <a:ea typeface="ＭＳ Ｐゴシック" pitchFamily="34" charset="-128"/>
                <a:cs typeface="Times New Roman"/>
              </a:rPr>
              <a:t>Steering Angle &gt; ±0.4 rad (23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Times New Roman"/>
              </a:rPr>
              <a:t>⁰</a:t>
            </a:r>
            <a:r>
              <a:rPr lang="en-US" dirty="0">
                <a:latin typeface="Times New Roman"/>
                <a:ea typeface="ＭＳ Ｐゴシック" pitchFamily="34" charset="-128"/>
                <a:cs typeface="Times New Roman"/>
              </a:rPr>
              <a:t>)</a:t>
            </a:r>
          </a:p>
          <a:p>
            <a:pPr lvl="2"/>
            <a:r>
              <a:rPr lang="en-US" dirty="0">
                <a:latin typeface="Times New Roman"/>
                <a:ea typeface="ＭＳ Ｐゴシック" pitchFamily="34" charset="-128"/>
                <a:cs typeface="Times New Roman"/>
              </a:rPr>
              <a:t>(Sharper turns imply intent to turn on the driver’s part)</a:t>
            </a:r>
          </a:p>
          <a:p>
            <a:pPr lvl="1"/>
            <a:r>
              <a:rPr lang="en-US" dirty="0">
                <a:latin typeface="Times New Roman"/>
                <a:ea typeface="ＭＳ Ｐゴシック" pitchFamily="34" charset="-128"/>
                <a:cs typeface="Times New Roman"/>
              </a:rPr>
              <a:t>Lateral Speed opposes lane divergence</a:t>
            </a:r>
          </a:p>
          <a:p>
            <a:pPr lvl="2"/>
            <a:r>
              <a:rPr lang="en-US" dirty="0">
                <a:latin typeface="Times New Roman"/>
                <a:ea typeface="ＭＳ Ｐゴシック" pitchFamily="34" charset="-128"/>
                <a:cs typeface="Times New Roman"/>
              </a:rPr>
              <a:t>(Opposing lateral speed signals driver’s intent to correct their error)</a:t>
            </a:r>
          </a:p>
          <a:p>
            <a:pPr lvl="1"/>
            <a:r>
              <a:rPr lang="en-US" dirty="0">
                <a:latin typeface="Times New Roman"/>
                <a:ea typeface="ＭＳ Ｐゴシック" pitchFamily="34" charset="-128"/>
                <a:cs typeface="Times New Roman"/>
              </a:rPr>
              <a:t>Turn Signal verifies lane divergence</a:t>
            </a:r>
          </a:p>
          <a:p>
            <a:pPr lvl="1"/>
            <a:r>
              <a:rPr lang="en-US" dirty="0">
                <a:latin typeface="Times New Roman"/>
                <a:ea typeface="ＭＳ Ｐゴシック" pitchFamily="34" charset="-128"/>
                <a:cs typeface="Times New Roman"/>
              </a:rPr>
              <a:t>Acceleration threshold (to be implemented)</a:t>
            </a:r>
          </a:p>
          <a:p>
            <a:pPr lvl="1"/>
            <a:r>
              <a:rPr lang="en-US" dirty="0">
                <a:latin typeface="Times New Roman"/>
                <a:ea typeface="ＭＳ Ｐゴシック" pitchFamily="34" charset="-128"/>
                <a:cs typeface="Times New Roman"/>
              </a:rPr>
              <a:t>Other suppression signals </a:t>
            </a:r>
            <a:r>
              <a:rPr lang="en-US">
                <a:latin typeface="Times New Roman"/>
                <a:ea typeface="ＭＳ Ｐゴシック" pitchFamily="34" charset="-128"/>
                <a:cs typeface="Times New Roman"/>
              </a:rPr>
              <a:t>as required</a:t>
            </a:r>
            <a:endParaRPr lang="en-US" dirty="0">
              <a:latin typeface="Times New Roman"/>
              <a:ea typeface="ＭＳ Ｐゴシック" pitchFamily="34" charset="-128"/>
              <a:cs typeface="Times New Roman"/>
            </a:endParaRPr>
          </a:p>
          <a:p>
            <a:pPr lvl="2"/>
            <a:endParaRPr lang="en-US" dirty="0">
              <a:latin typeface="Times New Roman"/>
              <a:ea typeface="ＭＳ Ｐゴシック" pitchFamily="34" charset="-128"/>
              <a:cs typeface="Times New Roman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 Suppression</a:t>
            </a:r>
          </a:p>
        </p:txBody>
      </p:sp>
      <p:sp>
        <p:nvSpPr>
          <p:cNvPr id="14" name="Freeform 91"/>
          <p:cNvSpPr>
            <a:spLocks/>
          </p:cNvSpPr>
          <p:nvPr/>
        </p:nvSpPr>
        <p:spPr bwMode="auto">
          <a:xfrm>
            <a:off x="6921615" y="1828800"/>
            <a:ext cx="789864" cy="97655"/>
          </a:xfrm>
          <a:custGeom>
            <a:avLst/>
            <a:gdLst>
              <a:gd name="T0" fmla="*/ 0 w 1406"/>
              <a:gd name="T1" fmla="*/ 0 h 136"/>
              <a:gd name="T2" fmla="*/ 0 w 1406"/>
              <a:gd name="T3" fmla="*/ 2147483647 h 136"/>
              <a:gd name="T4" fmla="*/ 2147483647 w 1406"/>
              <a:gd name="T5" fmla="*/ 2147483647 h 136"/>
              <a:gd name="T6" fmla="*/ 0 60000 65536"/>
              <a:gd name="T7" fmla="*/ 0 60000 65536"/>
              <a:gd name="T8" fmla="*/ 0 60000 65536"/>
              <a:gd name="T9" fmla="*/ 0 w 1406"/>
              <a:gd name="T10" fmla="*/ 0 h 136"/>
              <a:gd name="T11" fmla="*/ 1406 w 1406"/>
              <a:gd name="T12" fmla="*/ 136 h 1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06" h="136">
                <a:moveTo>
                  <a:pt x="0" y="0"/>
                </a:moveTo>
                <a:lnTo>
                  <a:pt x="0" y="136"/>
                </a:lnTo>
                <a:lnTo>
                  <a:pt x="1406" y="136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AutoShape 4" descr="Displaying lka-skidpad3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isplaying lka-skidpad3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521980" y="215229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852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Updates on the vision algorithms:</a:t>
            </a:r>
          </a:p>
          <a:p>
            <a:pPr lvl="1"/>
            <a:r>
              <a:rPr lang="en-US" dirty="0"/>
              <a:t>Hessian point detector and RANSAC</a:t>
            </a:r>
          </a:p>
          <a:p>
            <a:pPr lvl="1"/>
            <a:r>
              <a:rPr lang="en-US" dirty="0"/>
              <a:t>Canny edge detector and Hough transform</a:t>
            </a:r>
          </a:p>
          <a:p>
            <a:r>
              <a:rPr lang="en-US" dirty="0"/>
              <a:t>Updates on the simulated lane-departure determination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150022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Hessian Point Detector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Gaussian Filter Smoothing Step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Hessian Matrix for every pixel in the image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Find the determinant of the Hessian Matrix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Apply Non- maximum Suppression using a 3x3 window on the whole image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Apply a threshold to filter out determinant values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4495800"/>
            <a:ext cx="3749251" cy="19416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1" y="4387496"/>
            <a:ext cx="4419600" cy="223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253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RANSAC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457200" y="1600200"/>
                <a:ext cx="8534400" cy="4525963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Sample </a:t>
                </a:r>
                <a:r>
                  <a:rPr lang="en-US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 </a:t>
                </a:r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points from the image</a:t>
                </a:r>
              </a:p>
              <a:p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Fit a straight line or a curve and find the parameters</a:t>
                </a:r>
              </a:p>
              <a:p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 the inlier ratio (</a:t>
                </a:r>
                <a:r>
                  <a:rPr lang="en-US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Repeat until the inlier ratio (</a:t>
                </a:r>
                <a:r>
                  <a:rPr lang="en-US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is less than a predefined criterion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which is the probability that no correct sample is found within k iterations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just">
                  <a:buNone/>
                </a:pPr>
                <a:endPara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57200" y="1600200"/>
                <a:ext cx="8534400" cy="4525963"/>
              </a:xfrm>
              <a:blipFill rotWithShape="0">
                <a:blip r:embed="rId2"/>
                <a:stretch>
                  <a:fillRect l="-1286" t="-1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916189"/>
            <a:ext cx="4495799" cy="16709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23" y="4916189"/>
            <a:ext cx="3902677" cy="167091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Inverse Perspective 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534400" cy="45259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to Ground Coordinate Transformation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Pinhole Camera (Perspective Projection) Model</a:t>
            </a: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819400"/>
            <a:ext cx="4329079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62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Canny Edge Detector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Multi-Stage algorithm:</a:t>
            </a:r>
          </a:p>
          <a:p>
            <a:pPr lvl="1"/>
            <a:r>
              <a:rPr lang="en-US" dirty="0"/>
              <a:t>Gaussian blur</a:t>
            </a:r>
          </a:p>
          <a:p>
            <a:pPr lvl="1"/>
            <a:r>
              <a:rPr lang="en-US" dirty="0"/>
              <a:t>Calculate gradients</a:t>
            </a:r>
          </a:p>
          <a:p>
            <a:pPr lvl="1"/>
            <a:r>
              <a:rPr lang="en-US" dirty="0"/>
              <a:t>Non-maximum suppression</a:t>
            </a:r>
          </a:p>
          <a:p>
            <a:pPr lvl="1"/>
            <a:r>
              <a:rPr lang="en-US" dirty="0"/>
              <a:t>Hysteresis </a:t>
            </a:r>
            <a:r>
              <a:rPr lang="en-US" dirty="0" err="1"/>
              <a:t>thresholding</a:t>
            </a:r>
            <a:endParaRPr lang="en-US" dirty="0"/>
          </a:p>
          <a:p>
            <a:r>
              <a:rPr lang="en-US" dirty="0"/>
              <a:t>Aims to find ‘true edges’ with noise resistance and minimal response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>
            <a:fillRect/>
          </a:stretch>
        </p:blipFill>
        <p:spPr/>
      </p:pic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" r="16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3775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Pruned Hough Transform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4724400" cy="2286000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Input: Binary Edge Map</a:t>
            </a:r>
          </a:p>
          <a:p>
            <a:r>
              <a:rPr lang="en-US" dirty="0"/>
              <a:t>Binning operation where each edge point ‘votes’ for every possible line that passes through it</a:t>
            </a:r>
          </a:p>
          <a:p>
            <a:r>
              <a:rPr lang="en-US" dirty="0"/>
              <a:t>Prune Hough Space to exclude lines that are too horizontal</a:t>
            </a:r>
          </a:p>
          <a:p>
            <a:r>
              <a:rPr lang="en-US" dirty="0"/>
              <a:t>Peaks in the Hough Space correspond to line with most points</a:t>
            </a:r>
          </a:p>
          <a:p>
            <a:r>
              <a:rPr lang="en-US" dirty="0"/>
              <a:t>Output: Line Parameters (rho/theta)</a:t>
            </a: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2" b="4102"/>
          <a:stretch>
            <a:fillRect/>
          </a:stretch>
        </p:blipFill>
        <p:spPr/>
      </p:pic>
      <p:pic>
        <p:nvPicPr>
          <p:cNvPr id="9" name="Picture Placeholder 8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" r="1389"/>
          <a:stretch>
            <a:fillRect/>
          </a:stretch>
        </p:blipFill>
        <p:spPr/>
      </p:pic>
      <p:pic>
        <p:nvPicPr>
          <p:cNvPr id="10" name="Picture Placeholder 9"/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" r="1389"/>
          <a:stretch>
            <a:fillRect/>
          </a:stretch>
        </p:blipFill>
        <p:spPr/>
      </p:pic>
      <p:sp>
        <p:nvSpPr>
          <p:cNvPr id="4" name="TextBox 3"/>
          <p:cNvSpPr txBox="1"/>
          <p:nvPr/>
        </p:nvSpPr>
        <p:spPr>
          <a:xfrm>
            <a:off x="5105400" y="1600200"/>
            <a:ext cx="3886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Detect left and right lane peaks separately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Confidence: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Currently only spatial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Compares number of detected edge points to an “ideal” lane line</a:t>
            </a:r>
          </a:p>
        </p:txBody>
      </p:sp>
    </p:spTree>
    <p:extLst>
      <p:ext uri="{BB962C8B-B14F-4D97-AF65-F5344CB8AC3E}">
        <p14:creationId xmlns:p14="http://schemas.microsoft.com/office/powerpoint/2010/main" val="2785107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781800" cy="4525963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Times New Roman"/>
                <a:ea typeface="ＭＳ Ｐゴシック" pitchFamily="34" charset="-128"/>
                <a:cs typeface="Times New Roman"/>
              </a:rPr>
              <a:t>Lane Offset Model</a:t>
            </a:r>
          </a:p>
          <a:p>
            <a:pPr lvl="1"/>
            <a:r>
              <a:rPr lang="en-US" dirty="0">
                <a:latin typeface="Times New Roman"/>
                <a:ea typeface="ＭＳ Ｐゴシック" pitchFamily="34" charset="-128"/>
                <a:cs typeface="Times New Roman"/>
              </a:rPr>
              <a:t>Warning sounds when current lane offset passes certain thresholds</a:t>
            </a:r>
          </a:p>
          <a:p>
            <a:r>
              <a:rPr lang="en-US" dirty="0">
                <a:latin typeface="Times New Roman"/>
                <a:ea typeface="ＭＳ Ｐゴシック" pitchFamily="34" charset="-128"/>
                <a:cs typeface="Times New Roman"/>
              </a:rPr>
              <a:t>Bicycle Model</a:t>
            </a:r>
          </a:p>
          <a:p>
            <a:pPr lvl="1"/>
            <a:r>
              <a:rPr lang="en-US" dirty="0">
                <a:latin typeface="Times New Roman"/>
                <a:ea typeface="ＭＳ Ｐゴシック" pitchFamily="34" charset="-128"/>
                <a:cs typeface="Times New Roman"/>
              </a:rPr>
              <a:t>Model predicts the future lane offset of the vehicle using dynamic equations, and a warning sounds when this passes certain thresholds</a:t>
            </a:r>
          </a:p>
          <a:p>
            <a:r>
              <a:rPr lang="en-US" dirty="0">
                <a:latin typeface="Times New Roman"/>
                <a:ea typeface="ＭＳ Ｐゴシック" pitchFamily="34" charset="-128"/>
                <a:cs typeface="Times New Roman"/>
              </a:rPr>
              <a:t>Curve calculation model - new</a:t>
            </a:r>
          </a:p>
          <a:p>
            <a:r>
              <a:rPr lang="en-US" dirty="0">
                <a:latin typeface="Times New Roman"/>
                <a:ea typeface="ＭＳ Ｐゴシック" pitchFamily="34" charset="-128"/>
                <a:cs typeface="Times New Roman"/>
              </a:rPr>
              <a:t>Thresholds are set based on the model and sensitivity level.</a:t>
            </a:r>
          </a:p>
          <a:p>
            <a:pPr lvl="1"/>
            <a:endParaRPr lang="en-US" dirty="0">
              <a:latin typeface="Times New Roman"/>
              <a:ea typeface="ＭＳ Ｐゴシック" pitchFamily="34" charset="-128"/>
              <a:cs typeface="Times New Roman"/>
            </a:endParaRPr>
          </a:p>
          <a:p>
            <a:endParaRPr lang="en-US" dirty="0">
              <a:latin typeface="Times New Roman"/>
              <a:ea typeface="ＭＳ Ｐゴシック" pitchFamily="34" charset="-128"/>
              <a:cs typeface="Times New Roman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Times New Roman"/>
                <a:cs typeface="Times New Roman"/>
              </a:rPr>
              <a:t>LDW Control Models</a:t>
            </a:r>
          </a:p>
        </p:txBody>
      </p:sp>
      <p:sp>
        <p:nvSpPr>
          <p:cNvPr id="14" name="Freeform 91"/>
          <p:cNvSpPr>
            <a:spLocks/>
          </p:cNvSpPr>
          <p:nvPr/>
        </p:nvSpPr>
        <p:spPr bwMode="auto">
          <a:xfrm>
            <a:off x="6921615" y="1828800"/>
            <a:ext cx="789864" cy="97655"/>
          </a:xfrm>
          <a:custGeom>
            <a:avLst/>
            <a:gdLst>
              <a:gd name="T0" fmla="*/ 0 w 1406"/>
              <a:gd name="T1" fmla="*/ 0 h 136"/>
              <a:gd name="T2" fmla="*/ 0 w 1406"/>
              <a:gd name="T3" fmla="*/ 2147483647 h 136"/>
              <a:gd name="T4" fmla="*/ 2147483647 w 1406"/>
              <a:gd name="T5" fmla="*/ 2147483647 h 136"/>
              <a:gd name="T6" fmla="*/ 0 60000 65536"/>
              <a:gd name="T7" fmla="*/ 0 60000 65536"/>
              <a:gd name="T8" fmla="*/ 0 60000 65536"/>
              <a:gd name="T9" fmla="*/ 0 w 1406"/>
              <a:gd name="T10" fmla="*/ 0 h 136"/>
              <a:gd name="T11" fmla="*/ 1406 w 1406"/>
              <a:gd name="T12" fmla="*/ 136 h 1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06" h="136">
                <a:moveTo>
                  <a:pt x="0" y="0"/>
                </a:moveTo>
                <a:lnTo>
                  <a:pt x="0" y="136"/>
                </a:lnTo>
                <a:lnTo>
                  <a:pt x="1406" y="136"/>
                </a:ln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AutoShape 4" descr="Displaying lka-skidpad3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isplaying lka-skidpad3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521980" y="215229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802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Simple lane offset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Bicycle</a:t>
            </a:r>
          </a:p>
        </p:txBody>
      </p:sp>
      <p:pic>
        <p:nvPicPr>
          <p:cNvPr id="1029" name="Picture 5" descr="http://yournewfordfusion.com/wp-content/uploads/2014/01/ford-Fusion-from-top-of-car-300x22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04" b="19712"/>
          <a:stretch/>
        </p:blipFill>
        <p:spPr bwMode="auto">
          <a:xfrm rot="202482">
            <a:off x="1295400" y="2568051"/>
            <a:ext cx="1840150" cy="81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Multiply 29"/>
          <p:cNvSpPr/>
          <p:nvPr/>
        </p:nvSpPr>
        <p:spPr>
          <a:xfrm>
            <a:off x="2667189" y="3198631"/>
            <a:ext cx="304611" cy="30656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04800" y="4572000"/>
            <a:ext cx="84582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04800" y="5867400"/>
            <a:ext cx="8458200" cy="0"/>
          </a:xfrm>
          <a:prstGeom prst="line">
            <a:avLst/>
          </a:prstGeom>
          <a:ln>
            <a:prstDash val="lg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50" y="4724400"/>
            <a:ext cx="2297349" cy="943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Multiply 24"/>
          <p:cNvSpPr/>
          <p:nvPr/>
        </p:nvSpPr>
        <p:spPr>
          <a:xfrm>
            <a:off x="4610100" y="5410200"/>
            <a:ext cx="342900" cy="33843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/>
          <p:cNvSpPr/>
          <p:nvPr/>
        </p:nvSpPr>
        <p:spPr>
          <a:xfrm>
            <a:off x="-1066800" y="5181600"/>
            <a:ext cx="6218406" cy="1524000"/>
          </a:xfrm>
          <a:prstGeom prst="arc">
            <a:avLst>
              <a:gd name="adj1" fmla="val 16834923"/>
              <a:gd name="adj2" fmla="val 0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304800" y="5562600"/>
            <a:ext cx="84582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781800" y="5257800"/>
            <a:ext cx="1895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warning threshold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81800" y="5879068"/>
            <a:ext cx="130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lane marker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04800" y="2362200"/>
            <a:ext cx="84582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04800" y="3657600"/>
            <a:ext cx="8458200" cy="0"/>
          </a:xfrm>
          <a:prstGeom prst="line">
            <a:avLst/>
          </a:prstGeom>
          <a:ln>
            <a:prstDash val="lg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81800" y="3048000"/>
            <a:ext cx="1895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warning threshold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81800" y="3669268"/>
            <a:ext cx="130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lane marker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133600" y="5013306"/>
            <a:ext cx="2667000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514788" y="4724400"/>
            <a:ext cx="1904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prediction horizon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04800" y="3352800"/>
            <a:ext cx="845820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584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.potx" id="{6A88EDF0-5C0C-45C2-AD53-2F1E647EA5A2}" vid="{9DD25335-232F-4FDC-98DA-A44D62B7EB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310</TotalTime>
  <Words>457</Words>
  <Application>Microsoft Office PowerPoint</Application>
  <PresentationFormat>On-screen Show (4:3)</PresentationFormat>
  <Paragraphs>75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Cambria Math</vt:lpstr>
      <vt:lpstr>Times New Roman</vt:lpstr>
      <vt:lpstr>Office Theme</vt:lpstr>
      <vt:lpstr>Lane Departure Warning system DEVELOPMENT</vt:lpstr>
      <vt:lpstr>PowerPoint Presentation</vt:lpstr>
      <vt:lpstr>Hessian Point Detector</vt:lpstr>
      <vt:lpstr>RANSAC</vt:lpstr>
      <vt:lpstr>Inverse Perspective Mapping</vt:lpstr>
      <vt:lpstr>Canny Edge Detector</vt:lpstr>
      <vt:lpstr>Pruned Hough Transform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Arda Kurt</dc:creator>
  <cp:lastModifiedBy>Menna El-Shaer</cp:lastModifiedBy>
  <cp:revision>25</cp:revision>
  <dcterms:created xsi:type="dcterms:W3CDTF">2014-09-10T23:03:38Z</dcterms:created>
  <dcterms:modified xsi:type="dcterms:W3CDTF">2020-05-31T20:53:48Z</dcterms:modified>
</cp:coreProperties>
</file>